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</p:sldMasterIdLst>
  <p:notesMasterIdLst>
    <p:notesMasterId r:id="rId17"/>
  </p:notesMasterIdLst>
  <p:handoutMasterIdLst>
    <p:handoutMasterId r:id="rId18"/>
  </p:handoutMasterIdLst>
  <p:sldIdLst>
    <p:sldId id="268" r:id="rId2"/>
    <p:sldId id="269" r:id="rId3"/>
    <p:sldId id="270" r:id="rId4"/>
    <p:sldId id="279" r:id="rId5"/>
    <p:sldId id="271" r:id="rId6"/>
    <p:sldId id="280" r:id="rId7"/>
    <p:sldId id="272" r:id="rId8"/>
    <p:sldId id="281" r:id="rId9"/>
    <p:sldId id="273" r:id="rId10"/>
    <p:sldId id="274" r:id="rId11"/>
    <p:sldId id="282" r:id="rId12"/>
    <p:sldId id="283" r:id="rId13"/>
    <p:sldId id="275" r:id="rId14"/>
    <p:sldId id="276" r:id="rId15"/>
    <p:sldId id="278" r:id="rId1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959">
          <p15:clr>
            <a:srgbClr val="A4A3A4"/>
          </p15:clr>
        </p15:guide>
        <p15:guide id="5" pos="67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72" d="100"/>
          <a:sy n="72" d="100"/>
        </p:scale>
        <p:origin x="660" y="72"/>
      </p:cViewPr>
      <p:guideLst>
        <p:guide orient="horz" pos="2160"/>
        <p:guide orient="horz" pos="384"/>
        <p:guide orient="horz" pos="3792"/>
        <p:guide pos="959"/>
        <p:guide pos="671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74EB7-856E-45FD-83F0-5F7C6F3E4372}" type="datetimeFigureOut">
              <a:rPr lang="en-US"/>
              <a:t>3/18/2018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86E15-F82A-4596-A46C-375C6D3981E1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308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0E40-8125-41F8-BB6C-139D8D531A4F}" type="datetimeFigureOut">
              <a:rPr lang="en-US"/>
              <a:t>3/18/2018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05DB2-FD3E-441D-8B7E-7AE83ECE27B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4720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276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217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60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4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30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74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89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45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15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02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block"/>
          <p:cNvSpPr/>
          <p:nvPr/>
        </p:nvSpPr>
        <p:spPr bwMode="invGray">
          <a:xfrm>
            <a:off x="1141413" y="1600200"/>
            <a:ext cx="11047412" cy="3276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grpSp>
        <p:nvGrpSpPr>
          <p:cNvPr id="7" name="top graphic"/>
          <p:cNvGrpSpPr/>
          <p:nvPr/>
        </p:nvGrpSpPr>
        <p:grpSpPr>
          <a:xfrm>
            <a:off x="1279" y="0"/>
            <a:ext cx="12188952" cy="429768"/>
            <a:chOff x="1279" y="0"/>
            <a:chExt cx="12188952" cy="429768"/>
          </a:xfrm>
        </p:grpSpPr>
        <p:sp>
          <p:nvSpPr>
            <p:cNvPr id="8" name="Rectangle 7"/>
            <p:cNvSpPr/>
            <p:nvPr/>
          </p:nvSpPr>
          <p:spPr>
            <a:xfrm>
              <a:off x="1279" y="0"/>
              <a:ext cx="12188952" cy="228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228600"/>
              <a:ext cx="12188952" cy="20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79" y="306324"/>
              <a:ext cx="12188952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grpSp>
        <p:nvGrpSpPr>
          <p:cNvPr id="23" name="bottom graphic"/>
          <p:cNvGrpSpPr/>
          <p:nvPr/>
        </p:nvGrpSpPr>
        <p:grpSpPr>
          <a:xfrm>
            <a:off x="0" y="6080760"/>
            <a:ext cx="12190231" cy="777240"/>
            <a:chOff x="0" y="6080760"/>
            <a:chExt cx="12190231" cy="777240"/>
          </a:xfrm>
        </p:grpSpPr>
        <p:sp>
          <p:nvSpPr>
            <p:cNvPr id="13" name="Rectangle 12"/>
            <p:cNvSpPr/>
            <p:nvPr/>
          </p:nvSpPr>
          <p:spPr>
            <a:xfrm>
              <a:off x="0" y="6217920"/>
              <a:ext cx="12188825" cy="640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79" y="60807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279" y="6172200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invGray">
          <a:xfrm>
            <a:off x="1522414" y="1905000"/>
            <a:ext cx="9143998" cy="2667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598" cy="8382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19A3A-7CC6-4211-A53C-0B852DC965C2}" type="datetime1">
              <a:rPr lang="en-US" smtClean="0"/>
              <a:t>3/18/2018</a:t>
            </a:fld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6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F4F6B-8313-443B-9B57-6343E691E01E}" type="datetime1">
              <a:rPr lang="en-US" smtClean="0"/>
              <a:t>3/18/2018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9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94507" y="609600"/>
            <a:ext cx="1143001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09600"/>
            <a:ext cx="7696198" cy="5410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428D3-4319-4EAA-A880-B22F5CD2D84A}" type="datetime1">
              <a:rPr lang="en-US" smtClean="0"/>
              <a:t>3/18/2018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1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1158F-D414-436D-BE85-32D29A6AE6E1}" type="datetime1">
              <a:rPr lang="en-US" smtClean="0"/>
              <a:t>3/18/2018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6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B054-E23A-448B-96AB-292E63FCBA47}" type="datetime1">
              <a:rPr lang="en-US" smtClean="0"/>
              <a:t>3/18/2018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59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598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00F8A02-D82E-46C6-9432-CED6EBA170A6}" type="datetime1">
              <a:rPr lang="en-US" smtClean="0"/>
              <a:t>3/18/2018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10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49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5D05-2D45-4765-B522-A021826D8227}" type="datetime1">
              <a:rPr lang="en-US" smtClean="0"/>
              <a:t>3/18/2018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5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4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4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6090B-6101-4015-BB4D-10E0BD5CED46}" type="datetime1">
              <a:rPr lang="en-US" smtClean="0"/>
              <a:t>3/18/2018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70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0EA06-16FB-4DE7-8FCB-C5D1D7936217}" type="datetime1">
              <a:rPr lang="en-US" smtClean="0"/>
              <a:t>3/18/2018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1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bottom graphic"/>
          <p:cNvGrpSpPr/>
          <p:nvPr userDrawn="1"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E7EFE-F1D2-42A8-889C-7F9DBE070554}" type="datetime1">
              <a:rPr lang="en-US" smtClean="0"/>
              <a:t>3/18/2018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3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1930" y="1293495"/>
            <a:ext cx="5577840" cy="40233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69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38FC2-F14D-4738-AFE1-C85424AD447D}" type="datetime1">
              <a:rPr lang="en-US" smtClean="0"/>
              <a:t>3/18/2018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13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400490" y="1202055"/>
            <a:ext cx="5760720" cy="4206240"/>
          </a:xfrm>
          <a:solidFill>
            <a:schemeClr val="bg1">
              <a:lumMod val="95000"/>
            </a:schemeClr>
          </a:solidFill>
        </p:spPr>
        <p:txBody>
          <a:bodyPr tIns="914400">
            <a:normAutofit/>
          </a:bodyPr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71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E04-E93A-4802-ACE0-9E7CB79CEF92}" type="datetime1">
              <a:rPr lang="en-US" smtClean="0"/>
              <a:t>3/18/2018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6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bottom graphic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grpSp>
        <p:nvGrpSpPr>
          <p:cNvPr id="10" name="top graphic"/>
          <p:cNvGrpSpPr/>
          <p:nvPr/>
        </p:nvGrpSpPr>
        <p:grpSpPr>
          <a:xfrm>
            <a:off x="1279" y="0"/>
            <a:ext cx="12188952" cy="320040"/>
            <a:chOff x="1279" y="0"/>
            <a:chExt cx="12188952" cy="320040"/>
          </a:xfrm>
        </p:grpSpPr>
        <p:sp>
          <p:nvSpPr>
            <p:cNvPr id="11" name="Rectangle 10"/>
            <p:cNvSpPr/>
            <p:nvPr/>
          </p:nvSpPr>
          <p:spPr>
            <a:xfrm>
              <a:off x="1279" y="0"/>
              <a:ext cx="12188952" cy="1702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79" y="170234"/>
              <a:ext cx="12188952" cy="1498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9" y="231421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76" y="1905000"/>
            <a:ext cx="9143538" cy="369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1507498" y="6516865"/>
            <a:ext cx="606214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7994363" y="6516865"/>
            <a:ext cx="132762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E564199F-1421-44B9-828A-5B8D687EC96A}" type="datetime1">
              <a:rPr lang="en-US" smtClean="0"/>
              <a:t>3/18/2018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9730094" y="6516865"/>
            <a:ext cx="93631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68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1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100000"/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RCLens: Interactive Rare Category Exploration and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Livya Harika Choday|U9857-8275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27D96-4916-4806-8FA3-17526D06C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6893-D683-4CFA-8B6C-3D2AD9E6E27F}" type="datetime1">
              <a:rPr lang="en-US" smtClean="0"/>
              <a:t>3/18/2018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866E2-D069-4580-B7E8-83FE93252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9521EE-6475-4E93-886E-CE1FCCE8B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" y="6213468"/>
            <a:ext cx="804827" cy="64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8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and Results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datasets used are</a:t>
            </a:r>
          </a:p>
          <a:p>
            <a:pPr lvl="1"/>
            <a:r>
              <a:rPr lang="en-US" dirty="0"/>
              <a:t>Synthetic data (contains 1203 2-dimensional instances, with 204 belonging to rare category)</a:t>
            </a:r>
          </a:p>
          <a:p>
            <a:pPr lvl="1"/>
            <a:r>
              <a:rPr lang="en-US" dirty="0"/>
              <a:t>Page Block (contains 5473 10-dimensional data instances which are separated into 5 classes) </a:t>
            </a:r>
          </a:p>
          <a:p>
            <a:pPr lvl="1"/>
            <a:r>
              <a:rPr lang="en-US" dirty="0"/>
              <a:t>Shuttle (highly skewed public dataset)</a:t>
            </a:r>
          </a:p>
          <a:p>
            <a:pPr lvl="1"/>
            <a:r>
              <a:rPr lang="en-US" dirty="0"/>
              <a:t>KDD Cup’99 (26,289 34-dimensions data instances)</a:t>
            </a:r>
          </a:p>
          <a:p>
            <a:pPr lvl="1"/>
            <a:r>
              <a:rPr lang="en-US" dirty="0"/>
              <a:t>Documents(Benchmark dataset used for testing the text classifiers)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0D597-17F6-4464-B4B4-7124E83AB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5027-4FD5-4F4D-8524-1F6182AE126D}" type="datetime1">
              <a:rPr lang="en-US" smtClean="0"/>
              <a:t>3/19/2018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60CCB-E2A7-4671-ACDB-1134A294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047939-6EFC-49E2-9ADA-8A6786094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" y="6213468"/>
            <a:ext cx="804827" cy="64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8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9913A-6E32-41E9-BEA2-02A154DC7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B054-E23A-448B-96AB-292E63FCBA47}" type="datetime1">
              <a:rPr lang="en-US" smtClean="0"/>
              <a:t>3/19/2018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EF6FCC-D15F-46AB-A91E-0150F717F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E32FEA-F5D0-407F-A070-90A27500C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228600"/>
            <a:ext cx="4851520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D65BA9-6EA2-4DEF-B6C2-5AF0E99F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436" y="1752600"/>
            <a:ext cx="6369475" cy="2968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ED3276-1B1D-4E65-9FB0-4856792FB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12" y="6213468"/>
            <a:ext cx="804827" cy="64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6CE91F-C30D-4745-B47B-2BF9B55B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E7EFE-F1D2-42A8-889C-7F9DBE070554}" type="datetime1">
              <a:rPr lang="en-US" smtClean="0"/>
              <a:t>3/19/2018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77CAD4-C55C-4EA3-904C-EDA69D371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9A1CA-7D48-4061-8277-81A2E758C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533400"/>
            <a:ext cx="5149424" cy="4983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4B3729-1CFA-4E11-BB26-509A1C654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2" y="457200"/>
            <a:ext cx="5149424" cy="4983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AA398B-3A52-491A-89D3-67E69CD26069}"/>
              </a:ext>
            </a:extLst>
          </p:cNvPr>
          <p:cNvSpPr txBox="1"/>
          <p:nvPr/>
        </p:nvSpPr>
        <p:spPr>
          <a:xfrm>
            <a:off x="303212" y="5582335"/>
            <a:ext cx="5486400" cy="646331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900" dirty="0"/>
              <a:t>Subspace exploration. (a) The subspace formulated by highly</a:t>
            </a:r>
          </a:p>
          <a:p>
            <a:r>
              <a:rPr lang="en-US" sz="900" dirty="0"/>
              <a:t>correlated features and the distribution of data instances. (b) The subspace</a:t>
            </a:r>
          </a:p>
          <a:p>
            <a:r>
              <a:rPr lang="en-US" sz="900" dirty="0"/>
              <a:t>formulated by irrelevant features and the corresponding data</a:t>
            </a:r>
          </a:p>
          <a:p>
            <a:r>
              <a:rPr lang="en-US" sz="900" dirty="0"/>
              <a:t>distribution.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52F9C-3DD0-4A03-8849-2C5E82C359D1}"/>
              </a:ext>
            </a:extLst>
          </p:cNvPr>
          <p:cNvSpPr txBox="1"/>
          <p:nvPr/>
        </p:nvSpPr>
        <p:spPr>
          <a:xfrm>
            <a:off x="6551612" y="5654501"/>
            <a:ext cx="5149424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900" dirty="0"/>
              <a:t>The instance (i.e., connection) distributions in each of the</a:t>
            </a:r>
          </a:p>
          <a:p>
            <a:r>
              <a:rPr lang="en-US" sz="900" dirty="0"/>
              <a:t>Categories shown in the adjacent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32CE72-6584-4F84-9137-ABF1DBFE9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12" y="6213468"/>
            <a:ext cx="804827" cy="64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1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showed RCLens performed better than other methods in ideal conditions and best suited for real world scenarios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Case study showed that workflow is supported in both real world scenarios and well received by the practitioners in the field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B46EB-0273-4FDE-A4F6-33A98AC6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808B7-1435-40F1-B3DC-870608DD8B50}" type="datetime1">
              <a:rPr lang="en-US" smtClean="0"/>
              <a:t>3/19/2018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A3C99-6DAB-42F6-BA0B-A9FFAAD12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C01FDC-1A40-4311-BC05-F5B62EF33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" y="6213468"/>
            <a:ext cx="804827" cy="64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4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Improving efficiency of algorithm to support time series data, and designing classification-based rare category detection techniques.</a:t>
            </a:r>
          </a:p>
          <a:p>
            <a:r>
              <a:rPr lang="en-US" dirty="0"/>
              <a:t>New plugins can be added</a:t>
            </a:r>
          </a:p>
          <a:p>
            <a:r>
              <a:rPr lang="en-US" dirty="0"/>
              <a:t>More Scalable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CC3DF2-92EB-4B7A-B7FF-23B043BA6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8A86D-C859-4002-BFB5-3D43066FC12B}" type="datetime1">
              <a:rPr lang="en-US" smtClean="0"/>
              <a:t>3/19/2018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E7833-83F3-4B39-948E-7804298A1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36C8F-8E21-4C84-9DE7-F38879B12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" y="6213468"/>
            <a:ext cx="804827" cy="64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3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7A870-4690-4E87-ACBF-4CD69C4C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351B6-0BD7-4FA4-A54D-C5C8B28CFD9E}" type="datetime1">
              <a:rPr lang="en-US" smtClean="0"/>
              <a:t>3/19/2018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05C92-18A1-4B4E-8D83-39F2ACCD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286F7F-1D8F-4532-801A-652A951CE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" y="6213468"/>
            <a:ext cx="804827" cy="644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66578D-4BFF-4D03-BF3F-248D2F779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612" y="533400"/>
            <a:ext cx="8686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4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Rare Category?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 is a category between the identification of predominant patterns and individual outliers.</a:t>
            </a:r>
          </a:p>
          <a:p>
            <a:endParaRPr lang="en-US" dirty="0"/>
          </a:p>
          <a:p>
            <a:r>
              <a:rPr lang="en-US" dirty="0"/>
              <a:t>These rare categories could represent, for example, computer network intrusions, fraudulent financial transactions etc.,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2E66C-CEFD-4D54-9DD0-AF82B085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D69A8-0E9F-4BA1-B865-A0F1AF69F1F3}" type="datetime1">
              <a:rPr lang="en-US" smtClean="0"/>
              <a:t>3/19/2018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DD8E2-0A68-47DD-99FA-21FD64B52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BBEE4C-A5DE-4465-840B-F39DED1DD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" y="6213468"/>
            <a:ext cx="804827" cy="6445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8944E5-C13A-41E4-B49D-85E6DCE4E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976" y="1295400"/>
            <a:ext cx="592763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1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RCLens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Active Learning Rare Category Identification Algorithm</a:t>
            </a:r>
          </a:p>
          <a:p>
            <a:r>
              <a:rPr lang="en-US" dirty="0"/>
              <a:t>Highly usable visual environment for iterative rare category discovery and refinement</a:t>
            </a:r>
          </a:p>
          <a:p>
            <a:r>
              <a:rPr lang="en-US" dirty="0"/>
              <a:t>User-driven rare category identification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6B1BA5-6D7F-4D22-9581-9F7DA829F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7BE34-A638-4F62-B062-FD385C19D6AD}" type="datetime1">
              <a:rPr lang="en-US" smtClean="0"/>
              <a:t>3/19/2018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F1A9B-B205-4783-8D7D-BDA636241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8074E7-2DA2-467B-9001-A297EA14A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" y="6213468"/>
            <a:ext cx="804827" cy="64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AB8FC-836C-46F5-82D6-D945BF633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7B67D-0BB2-4CD2-B5C6-1F06280D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rare category detection algorithm were developed but most of them failed when dealing with cases having ambiguities.</a:t>
            </a:r>
          </a:p>
          <a:p>
            <a:r>
              <a:rPr lang="en-US" dirty="0"/>
              <a:t>None of them used active learning based-approach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77DF2-EBDB-4127-870A-9BE1FB5C0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B054-E23A-448B-96AB-292E63FCBA47}" type="datetime1">
              <a:rPr lang="en-US" smtClean="0"/>
              <a:t>3/19/2018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DE6CED-9B2C-44AF-8CAF-61E1FAF47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490F0-4C3D-48F8-805C-5DB1C5BBF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6213468"/>
            <a:ext cx="804827" cy="64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5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in RCLens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Exploration </a:t>
            </a:r>
          </a:p>
          <a:p>
            <a:pPr lvl="1"/>
            <a:r>
              <a:rPr lang="en-US" dirty="0"/>
              <a:t>Represents raw data via an interactive visualization to assist with data querying and filtering</a:t>
            </a:r>
          </a:p>
          <a:p>
            <a:r>
              <a:rPr lang="en-US" dirty="0"/>
              <a:t>Feature Selection</a:t>
            </a:r>
          </a:p>
          <a:p>
            <a:pPr lvl="1"/>
            <a:r>
              <a:rPr lang="en-US" dirty="0"/>
              <a:t>Analyzes variances and correlations of data dimensions and guide user selection and investigation process</a:t>
            </a:r>
          </a:p>
          <a:p>
            <a:r>
              <a:rPr lang="en-US" dirty="0"/>
              <a:t>Rare Category Analysis</a:t>
            </a:r>
          </a:p>
          <a:p>
            <a:pPr lvl="1"/>
            <a:r>
              <a:rPr lang="en-US" dirty="0"/>
              <a:t>The rare categories are visualized one by one through an active learning procedure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1061E-597D-4CBB-B4F3-032215B26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4182E-09A6-4704-B4FE-F40AF7E270D0}" type="datetime1">
              <a:rPr lang="en-US" smtClean="0"/>
              <a:t>3/19/2018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3B067-6AFB-4E1E-8EFA-0F160DC6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BF6A7-52A8-4DB8-8C59-305FD65F8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" y="6213468"/>
            <a:ext cx="804827" cy="64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6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1E3C7-C987-4FA0-8DF8-7B5AD7026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B054-E23A-448B-96AB-292E63FCBA47}" type="datetime1">
              <a:rPr lang="en-US" smtClean="0"/>
              <a:pPr/>
              <a:t>3/19/2018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3D592-0292-4187-B2CB-AE5BEDDAC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B64128-BFCA-485A-AA79-7B17F9996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838200"/>
            <a:ext cx="10056813" cy="44874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74821E-4CE7-4324-95DD-ADCB6D565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" y="6213468"/>
            <a:ext cx="804827" cy="64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Explorers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Explorer</a:t>
            </a:r>
          </a:p>
          <a:p>
            <a:r>
              <a:rPr lang="en-US" dirty="0"/>
              <a:t>Feature Explorer</a:t>
            </a:r>
          </a:p>
          <a:p>
            <a:r>
              <a:rPr lang="en-US" dirty="0"/>
              <a:t>Category Explorer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0713E-475C-474F-87A2-AA1D61B8A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036AF-60E4-4F72-8A87-7E953B8ED867}" type="datetime1">
              <a:rPr lang="en-US" smtClean="0"/>
              <a:t>3/19/2018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A3414-0334-48FD-AE7B-B507936F5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2B36B3-209F-4EBB-94B6-3E910C785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" y="6213468"/>
            <a:ext cx="804827" cy="64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4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C7F3B-3890-4307-92E3-05B635A2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B054-E23A-448B-96AB-292E63FCBA47}" type="datetime1">
              <a:rPr lang="en-US" smtClean="0"/>
              <a:t>3/19/2018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E4222-65CC-4119-862A-283FD6B9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B04CD2-83E4-4C3F-A581-49EAC37D3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12" y="228600"/>
            <a:ext cx="8229600" cy="4426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C631BD-D93E-428D-80C2-6821A3B0694F}"/>
              </a:ext>
            </a:extLst>
          </p:cNvPr>
          <p:cNvSpPr txBox="1"/>
          <p:nvPr/>
        </p:nvSpPr>
        <p:spPr>
          <a:xfrm>
            <a:off x="1141412" y="4793650"/>
            <a:ext cx="10210800" cy="106182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900" dirty="0"/>
              <a:t>The users interface of </a:t>
            </a:r>
            <a:r>
              <a:rPr lang="en-US" sz="900" dirty="0" err="1"/>
              <a:t>RCLensconsists</a:t>
            </a:r>
            <a:r>
              <a:rPr lang="en-US" sz="900" dirty="0"/>
              <a:t> of three major explorers: (a) the data explorer, (b) the feature explorer, and (c) the category explorer.</a:t>
            </a:r>
          </a:p>
          <a:p>
            <a:r>
              <a:rPr lang="en-US" sz="900" dirty="0"/>
              <a:t>Each explorer is a combination of multiple views. The data explorer consists of two views showing the raw data in a data table and in a parallel</a:t>
            </a:r>
          </a:p>
          <a:p>
            <a:r>
              <a:rPr lang="en-US" sz="900" dirty="0"/>
              <a:t>coordinates [11] (1,2), respectively. The feature explorer illustrates the distribution of features in a MDS view (3), the feature variance (4) and the</a:t>
            </a:r>
          </a:p>
          <a:p>
            <a:r>
              <a:rPr lang="en-US" sz="900" dirty="0"/>
              <a:t>variance ratios of the components computed based on principle component analysis(PCA) [23] (5), as well as the subspaces formulated by users</a:t>
            </a:r>
          </a:p>
          <a:p>
            <a:r>
              <a:rPr lang="en-US" sz="900" dirty="0"/>
              <a:t>(6). Finally, the category explorer consists of a </a:t>
            </a:r>
            <a:r>
              <a:rPr lang="en-US" sz="900" dirty="0" err="1"/>
              <a:t>Voronoi</a:t>
            </a:r>
            <a:r>
              <a:rPr lang="en-US" sz="900" dirty="0"/>
              <a:t> diagram illustrating a focused category (7), and a category list (8) showing the categories that</a:t>
            </a:r>
          </a:p>
          <a:p>
            <a:r>
              <a:rPr lang="en-US" sz="900" dirty="0"/>
              <a:t>are already labeled by users. A consistent color scheme is used across explorers, with dark red/blue indicating feature values that are above/below</a:t>
            </a:r>
          </a:p>
          <a:p>
            <a:r>
              <a:rPr lang="en-US" sz="900" dirty="0"/>
              <a:t>average, respectively. The black circles with numbers are used to highlight individual visualization panels throughout Sec. 4.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3DF373-D336-498F-B200-814687B05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" y="6213468"/>
            <a:ext cx="804827" cy="64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5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Evaluation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  <a:p>
            <a:pPr lvl="1"/>
            <a:r>
              <a:rPr lang="en-US" dirty="0"/>
              <a:t>Precision</a:t>
            </a:r>
          </a:p>
          <a:p>
            <a:pPr lvl="1"/>
            <a:r>
              <a:rPr lang="en-US" dirty="0"/>
              <a:t>Recall</a:t>
            </a:r>
          </a:p>
          <a:p>
            <a:pPr lvl="1"/>
            <a:r>
              <a:rPr lang="en-US" dirty="0"/>
              <a:t>Labeling count</a:t>
            </a:r>
          </a:p>
          <a:p>
            <a:pPr lvl="1"/>
            <a:r>
              <a:rPr lang="en-US" dirty="0"/>
              <a:t>Labeling size</a:t>
            </a:r>
          </a:p>
          <a:p>
            <a:pPr marL="32004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21BE1-22F6-4B20-8699-D240955B7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912B7-6389-43AC-B2E7-B239EA17CC07}" type="datetime1">
              <a:rPr lang="en-US" smtClean="0"/>
              <a:t>3/19/2018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B15CB-EE4C-4CDF-B04E-993F144D3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B9EA-4354-47E5-9D72-E45ED2320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" y="6213468"/>
            <a:ext cx="804827" cy="64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1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oject planning overview presentat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98000"/>
              </a:schemeClr>
            </a:duotone>
          </a:blip>
          <a:tile tx="0" ty="0" sx="100000" sy="100000" flip="none" algn="ctr"/>
        </a:blipFill>
      </a:bgFillStyleLst>
    </a:fmtScheme>
  </a:themeElements>
  <a:objectDefaults>
    <a:spDef>
      <a:spPr>
        <a:solidFill>
          <a:schemeClr val="accent1">
            <a:lumMod val="50000"/>
          </a:schemeClr>
        </a:solidFill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1">
              <a:lumMod val="20000"/>
              <a:lumOff val="80000"/>
            </a:schemeClr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project planning overview presentation.potx" id="{0D6D6775-FC9F-484B-A889-C0FCD86449E3}" vid="{CBE6795F-D548-4056-89FC-5BC618C494F3}"/>
    </a:ext>
  </a:extLst>
</a:theme>
</file>

<file path=ppt/theme/theme2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project planning overview presentation</Template>
  <TotalTime>1077</TotalTime>
  <Words>593</Words>
  <Application>Microsoft Office PowerPoint</Application>
  <PresentationFormat>Custom</PresentationFormat>
  <Paragraphs>98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Project planning overview presentation</vt:lpstr>
      <vt:lpstr>RCLens: Interactive Rare Category Exploration and Identification</vt:lpstr>
      <vt:lpstr>What is Rare Category?</vt:lpstr>
      <vt:lpstr>RCLens</vt:lpstr>
      <vt:lpstr>Related Work</vt:lpstr>
      <vt:lpstr>Modules in RCLens</vt:lpstr>
      <vt:lpstr>PowerPoint Presentation</vt:lpstr>
      <vt:lpstr>Visual Explorers</vt:lpstr>
      <vt:lpstr>PowerPoint Presentation</vt:lpstr>
      <vt:lpstr>Algorithm Evaluation</vt:lpstr>
      <vt:lpstr>Datasets and Results</vt:lpstr>
      <vt:lpstr>PowerPoint Presentation</vt:lpstr>
      <vt:lpstr>PowerPoint Presentation</vt:lpstr>
      <vt:lpstr>Conclusion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RCLens: Interactive Rare Category Exploration and Identification</dc:title>
  <dc:creator>ravim</dc:creator>
  <cp:lastModifiedBy>ravim</cp:lastModifiedBy>
  <cp:revision>19</cp:revision>
  <dcterms:created xsi:type="dcterms:W3CDTF">2018-03-18T22:21:53Z</dcterms:created>
  <dcterms:modified xsi:type="dcterms:W3CDTF">2018-03-19T16:19:26Z</dcterms:modified>
</cp:coreProperties>
</file>